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70" r:id="rId2"/>
    <p:sldId id="271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99"/>
    <a:srgbClr val="0000CC"/>
    <a:srgbClr val="00FFFF"/>
    <a:srgbClr val="FF3399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6" autoAdjust="0"/>
    <p:restoredTop sz="94660"/>
  </p:normalViewPr>
  <p:slideViewPr>
    <p:cSldViewPr snapToGrid="0">
      <p:cViewPr>
        <p:scale>
          <a:sx n="80" d="100"/>
          <a:sy n="80" d="100"/>
        </p:scale>
        <p:origin x="-122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3C7ABA6-0B25-4436-8842-D54D2361D862}" type="datetimeFigureOut">
              <a:rPr lang="en-IN"/>
              <a:pPr>
                <a:defRPr/>
              </a:pPr>
              <a:t>24-03-2022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0C2AA06-D7EA-4E94-858F-417618AC513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76991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667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12FDFE4-1DDD-47CA-AEDD-B8EF6C11694C}" type="slidenum">
              <a:rPr lang="en-US" altLang="en-US" sz="1300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1</a:t>
            </a:fld>
            <a:endParaRPr lang="en-US" altLang="en-US" sz="13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9221" name="Date Placeholder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6A91C86-002D-457B-AFD3-E054EE813300}" type="datetime1">
              <a:rPr lang="en-US" smtClean="0"/>
              <a:pPr>
                <a:defRPr/>
              </a:pPr>
              <a:t>3/24/2022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858838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-6350" y="6751638"/>
            <a:ext cx="915035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82000" y="6611938"/>
            <a:ext cx="762000" cy="1984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1B8F6DB-1B00-4390-AAAF-64D39BC9DC51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3" descr="C:\Users\puyam-z210\Desktop\Untitled-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887" t="-1149"/>
          <a:stretch>
            <a:fillRect/>
          </a:stretch>
        </p:blipFill>
        <p:spPr bwMode="auto">
          <a:xfrm>
            <a:off x="8591550" y="6362700"/>
            <a:ext cx="4556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619875"/>
            <a:ext cx="9188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Seventh WMO International Workshop on Monsoon (IWM-7), 22-26 March, 2022, IMD, MoES, New Delhi, India</a:t>
            </a:r>
            <a:endParaRPr lang="en-IN" altLang="en-US" sz="1100" b="1">
              <a:solidFill>
                <a:schemeClr val="bg1"/>
              </a:solidFill>
              <a:latin typeface="Baskerville Old Face" pitchFamily="18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5999" y="257175"/>
            <a:ext cx="4905375" cy="554587"/>
          </a:xfrm>
        </p:spPr>
        <p:txBody>
          <a:bodyPr/>
          <a:lstStyle>
            <a:lvl1pPr algn="ctr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80653" y="1173984"/>
            <a:ext cx="8768137" cy="519169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0006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-6350" y="6751638"/>
            <a:ext cx="915035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puyam-z210\Desktop\Untitled-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887" t="-1149"/>
          <a:stretch>
            <a:fillRect/>
          </a:stretch>
        </p:blipFill>
        <p:spPr bwMode="auto">
          <a:xfrm>
            <a:off x="8591550" y="6362700"/>
            <a:ext cx="4556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280150"/>
            <a:ext cx="9067801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16999" y="0"/>
            <a:ext cx="7042080" cy="554587"/>
          </a:xfrm>
        </p:spPr>
        <p:txBody>
          <a:bodyPr/>
          <a:lstStyle>
            <a:lvl1pPr algn="ctr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80653" y="1173984"/>
            <a:ext cx="8768137" cy="519169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350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-6350" y="6751638"/>
            <a:ext cx="915035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puyam-z210\Desktop\Untitled-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887" t="-1149"/>
          <a:stretch>
            <a:fillRect/>
          </a:stretch>
        </p:blipFill>
        <p:spPr bwMode="auto">
          <a:xfrm>
            <a:off x="8591550" y="6362700"/>
            <a:ext cx="4556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ISRS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8100"/>
            <a:ext cx="4238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-50800" y="6648450"/>
            <a:ext cx="1893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IN" sz="1000" b="1">
                <a:solidFill>
                  <a:schemeClr val="bg1"/>
                </a:solidFill>
                <a:latin typeface="Arial" charset="0"/>
              </a:rPr>
              <a:t>Indian Society of Geomatics</a:t>
            </a: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6934200" y="6643688"/>
            <a:ext cx="2244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IN" sz="1000" b="1">
                <a:solidFill>
                  <a:schemeClr val="bg1"/>
                </a:solidFill>
                <a:latin typeface="Arial" charset="0"/>
              </a:rPr>
              <a:t>Indian Society of Remote Sensing</a:t>
            </a:r>
          </a:p>
        </p:txBody>
      </p:sp>
      <p:pic>
        <p:nvPicPr>
          <p:cNvPr id="10" name="Picture 4" descr="Image result for Indian society of geomatic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57150"/>
            <a:ext cx="43656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334125"/>
            <a:ext cx="42068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82836" y="0"/>
            <a:ext cx="7042080" cy="554587"/>
          </a:xfrm>
        </p:spPr>
        <p:txBody>
          <a:bodyPr/>
          <a:lstStyle>
            <a:lvl1pPr algn="ctr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180653" y="1173984"/>
            <a:ext cx="8768137" cy="519169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182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 rot="10800000" flipH="1">
            <a:off x="0" y="1535113"/>
            <a:ext cx="9144000" cy="158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>
          <a:xfrm>
            <a:off x="-9525" y="6742113"/>
            <a:ext cx="915035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095750" y="6596063"/>
            <a:ext cx="762000" cy="1984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6EC0250-6FCC-442A-9C6F-F7A9B8260A8D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50"/>
            <a:ext cx="91408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81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93964" y="1857364"/>
            <a:ext cx="8950036" cy="1412309"/>
          </a:xfrm>
        </p:spPr>
        <p:txBody>
          <a:bodyPr/>
          <a:lstStyle>
            <a:lvl1pPr>
              <a:defRPr sz="400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289811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89887"/>
            <a:ext cx="8146473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8795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8ED7B903-D84D-4E0A-9A37-4750B3540C17}" type="datetime1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2739275F-EA26-42A2-8E93-56D386D849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ubrotahalder.jrf@tropmet.res.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/>
          <p:nvPr/>
        </p:nvPicPr>
        <p:blipFill>
          <a:blip r:embed="rId3" cstate="print"/>
          <a:srcRect t="21544" r="7719" b="34508"/>
          <a:stretch>
            <a:fillRect/>
          </a:stretch>
        </p:blipFill>
        <p:spPr>
          <a:xfrm>
            <a:off x="721" y="1540693"/>
            <a:ext cx="9143279" cy="505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0038" y="2305050"/>
            <a:ext cx="8843962" cy="9001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Decadal variability of Monsoon Core Zone rainfall</a:t>
            </a:r>
            <a:r>
              <a:rPr lang="en-IN" sz="2800" b="1" dirty="0" smtClean="0"/>
              <a:t>, abstract ID 19</a:t>
            </a:r>
            <a:endParaRPr lang="en-US" sz="2800" dirty="0"/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0" y="46720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 b="1">
              <a:solidFill>
                <a:srgbClr val="0070C0"/>
              </a:solidFill>
              <a:latin typeface="Arial" charset="0"/>
              <a:cs typeface="Tahoma" pitchFamily="34" charset="0"/>
            </a:endParaRPr>
          </a:p>
          <a:p>
            <a:pPr algn="ctr" eaLnBrk="1" hangingPunct="1"/>
            <a:r>
              <a:rPr lang="en-US" altLang="en-US" b="1">
                <a:solidFill>
                  <a:srgbClr val="000099"/>
                </a:solidFill>
                <a:latin typeface="Arial" charset="0"/>
                <a:cs typeface="Tahoma" pitchFamily="34" charset="0"/>
              </a:rPr>
              <a:t>Email of presenting author: </a:t>
            </a:r>
            <a:r>
              <a:rPr lang="en-US" altLang="en-US" b="1">
                <a:solidFill>
                  <a:srgbClr val="000099"/>
                </a:solidFill>
                <a:latin typeface="Arial" charset="0"/>
                <a:cs typeface="Tahoma" pitchFamily="34" charset="0"/>
                <a:hlinkClick r:id="rId4"/>
              </a:rPr>
              <a:t>subrotahalder.jrf@tropmet.res.in</a:t>
            </a:r>
            <a:r>
              <a:rPr lang="en-US" altLang="en-US" b="1">
                <a:solidFill>
                  <a:srgbClr val="000099"/>
                </a:solidFill>
                <a:latin typeface="Arial" charset="0"/>
                <a:cs typeface="Tahoma" pitchFamily="34" charset="0"/>
              </a:rPr>
              <a:t> 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3217863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Subrota Halder</a:t>
            </a:r>
            <a:r>
              <a:rPr lang="en-US" altLang="en-US" b="1" baseline="30000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1,2,*</a:t>
            </a:r>
            <a:r>
              <a:rPr lang="en-US" altLang="en-US" b="1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  <a:latin typeface="Arial" charset="0"/>
                <a:cs typeface="Tahoma" pitchFamily="34" charset="0"/>
              </a:rPr>
              <a:t>Anant</a:t>
            </a:r>
            <a:r>
              <a:rPr lang="en-US" altLang="en-US" b="1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 Parekh</a:t>
            </a:r>
            <a:r>
              <a:rPr lang="en-US" altLang="en-US" b="1" baseline="30000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1</a:t>
            </a:r>
            <a:r>
              <a:rPr lang="en-US" altLang="en-US" b="1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  <a:latin typeface="Arial" charset="0"/>
                <a:cs typeface="Tahoma" pitchFamily="34" charset="0"/>
              </a:rPr>
              <a:t>Jasti</a:t>
            </a:r>
            <a:r>
              <a:rPr lang="en-US" altLang="en-US" b="1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 S. Chowdary</a:t>
            </a:r>
            <a:r>
              <a:rPr lang="en-US" altLang="en-US" b="1" baseline="30000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1</a:t>
            </a:r>
            <a:r>
              <a:rPr lang="en-US" altLang="en-US" b="1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 and C. Gnanaseelan</a:t>
            </a:r>
            <a:r>
              <a:rPr lang="en-US" altLang="en-US" b="1" baseline="30000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1</a:t>
            </a:r>
          </a:p>
          <a:p>
            <a:pPr algn="ctr"/>
            <a:r>
              <a:rPr lang="en-US" altLang="en-US" sz="1600" b="1" baseline="30000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1</a:t>
            </a:r>
            <a:r>
              <a:rPr lang="en-US" altLang="en-US" sz="1600" b="1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Indian Institute of Tropical Meteorology, Ministry of Earth Sciences, Pune – 411008</a:t>
            </a:r>
          </a:p>
          <a:p>
            <a:pPr algn="ctr"/>
            <a:r>
              <a:rPr lang="en-US" altLang="en-US" sz="1600" b="1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 </a:t>
            </a:r>
            <a:r>
              <a:rPr lang="en-US" altLang="en-US" sz="1600" b="1" baseline="30000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2</a:t>
            </a:r>
            <a:r>
              <a:rPr lang="en-US" altLang="en-US" sz="1600" b="1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Savitribai </a:t>
            </a:r>
            <a:r>
              <a:rPr lang="en-US" altLang="en-US" sz="1600" b="1" dirty="0" err="1">
                <a:solidFill>
                  <a:srgbClr val="000099"/>
                </a:solidFill>
                <a:latin typeface="Arial" charset="0"/>
                <a:cs typeface="Tahoma" pitchFamily="34" charset="0"/>
              </a:rPr>
              <a:t>Phule</a:t>
            </a:r>
            <a:r>
              <a:rPr lang="en-US" altLang="en-US" sz="1600" b="1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 Pune University, Pune – 411007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43910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Presented by: </a:t>
            </a:r>
            <a:r>
              <a:rPr lang="en-US" altLang="en-US" b="1" dirty="0" err="1">
                <a:solidFill>
                  <a:srgbClr val="000099"/>
                </a:solidFill>
                <a:latin typeface="Arial" charset="0"/>
                <a:cs typeface="Tahoma" pitchFamily="34" charset="0"/>
              </a:rPr>
              <a:t>Subrota</a:t>
            </a:r>
            <a:r>
              <a:rPr lang="en-US" altLang="en-US" b="1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rial" charset="0"/>
                <a:cs typeface="Tahoma" pitchFamily="34" charset="0"/>
              </a:rPr>
              <a:t>Halder</a:t>
            </a:r>
            <a:endParaRPr lang="en-US" altLang="en-US" b="1" dirty="0">
              <a:solidFill>
                <a:srgbClr val="000099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6151" name="TextBox 20"/>
          <p:cNvSpPr txBox="1">
            <a:spLocks noChangeArrowheads="1"/>
          </p:cNvSpPr>
          <p:nvPr/>
        </p:nvSpPr>
        <p:spPr bwMode="auto">
          <a:xfrm>
            <a:off x="1600200" y="1624013"/>
            <a:ext cx="5672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Seventh WMO International Workshop on Monsoon (IWM-7) </a:t>
            </a:r>
          </a:p>
          <a:p>
            <a:pPr algn="ctr" eaLnBrk="1" hangingPunct="1"/>
            <a:r>
              <a:rPr lang="en-US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22-26 March, 2022, IMD, </a:t>
            </a:r>
            <a:r>
              <a:rPr lang="en-US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MoES</a:t>
            </a:r>
            <a:r>
              <a:rPr lang="en-US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New Delhi, India</a:t>
            </a:r>
            <a:endParaRPr lang="en-IN" altLang="en-US" sz="1600" b="1" dirty="0">
              <a:solidFill>
                <a:srgbClr val="0000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0" y="54737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Arial" charset="0"/>
                <a:cs typeface="Tahoma" pitchFamily="34" charset="0"/>
              </a:rPr>
              <a:t>Objective of the paper : </a:t>
            </a:r>
            <a:r>
              <a:rPr lang="en-US" altLang="en-US" b="1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To study the decadal variability </a:t>
            </a:r>
            <a:r>
              <a:rPr lang="en-US" altLang="en-US" b="1" dirty="0" smtClean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of Monsoon Core Zone rainfall and </a:t>
            </a:r>
            <a:r>
              <a:rPr lang="en-US" altLang="en-US" b="1" dirty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its association with sea surface temperature </a:t>
            </a:r>
            <a:r>
              <a:rPr lang="en-US" altLang="en-US" b="1" dirty="0" smtClean="0">
                <a:solidFill>
                  <a:srgbClr val="000099"/>
                </a:solidFill>
                <a:latin typeface="Arial" charset="0"/>
                <a:cs typeface="Tahoma" pitchFamily="34" charset="0"/>
              </a:rPr>
              <a:t>variability</a:t>
            </a:r>
            <a:endParaRPr lang="en-US" altLang="en-US" b="1" dirty="0">
              <a:solidFill>
                <a:srgbClr val="000099"/>
              </a:solidFill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09550" y="11113"/>
            <a:ext cx="8869363" cy="554037"/>
          </a:xfrm>
        </p:spPr>
        <p:txBody>
          <a:bodyPr/>
          <a:lstStyle/>
          <a:p>
            <a:pPr eaLnBrk="1" hangingPunct="1"/>
            <a:r>
              <a:rPr lang="en-IN" dirty="0" smtClean="0">
                <a:latin typeface="Arial" charset="0"/>
                <a:cs typeface="Arial" charset="0"/>
              </a:rPr>
              <a:t>Data, Methodology, Results &amp; Summary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126" y="913125"/>
            <a:ext cx="3679824" cy="1692771"/>
          </a:xfrm>
          <a:prstGeom prst="rect">
            <a:avLst/>
          </a:prstGeom>
          <a:ln w="63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13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Observation Data </a:t>
            </a:r>
          </a:p>
          <a:p>
            <a:pPr marL="285750" indent="-285750" algn="just"/>
            <a:r>
              <a:rPr lang="en-IN" sz="13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SST: </a:t>
            </a:r>
            <a:r>
              <a:rPr lang="en-IN" sz="1300" dirty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ERSSTv5 (1854–2020, 2°×2</a:t>
            </a:r>
            <a:r>
              <a:rPr lang="en-IN" sz="1300" dirty="0" smtClean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°) </a:t>
            </a:r>
          </a:p>
          <a:p>
            <a:pPr marL="285750" indent="-285750" algn="just"/>
            <a:r>
              <a:rPr lang="en-IN" sz="1300" dirty="0" smtClean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en-IN" sz="1300" dirty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Smith </a:t>
            </a:r>
            <a:r>
              <a:rPr lang="en-IN" sz="1300" dirty="0" smtClean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and Reynolds</a:t>
            </a:r>
            <a:r>
              <a:rPr lang="en-IN" sz="1300" dirty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, 2003)</a:t>
            </a:r>
          </a:p>
          <a:p>
            <a:pPr marL="285750" indent="-285750" algn="just"/>
            <a:r>
              <a:rPr lang="en-US" sz="13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Precipitation</a:t>
            </a:r>
            <a:r>
              <a:rPr lang="en-US" sz="13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: </a:t>
            </a:r>
            <a:endParaRPr lang="en-US" sz="1300" b="1" dirty="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algn="just"/>
            <a:r>
              <a:rPr lang="en-IN" sz="1300" dirty="0" smtClean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UDEL</a:t>
            </a:r>
            <a:r>
              <a:rPr lang="en-IN" sz="1300" dirty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; 1900–2014</a:t>
            </a:r>
            <a:r>
              <a:rPr lang="it-IT" sz="1300" dirty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 , </a:t>
            </a:r>
            <a:r>
              <a:rPr lang="en-IN" sz="1300" dirty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0.5°x0.5°</a:t>
            </a:r>
          </a:p>
          <a:p>
            <a:pPr marL="285750" indent="-285750" algn="just"/>
            <a:r>
              <a:rPr lang="it-IT" sz="13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GPCC </a:t>
            </a:r>
            <a:r>
              <a:rPr lang="en-IN" sz="13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version 2018</a:t>
            </a:r>
            <a:r>
              <a:rPr lang="it-IT" sz="13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; 1900–2016, </a:t>
            </a:r>
            <a:r>
              <a:rPr lang="en-IN" sz="13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0.5°x0.5°</a:t>
            </a:r>
            <a:endParaRPr lang="it-IT" sz="1300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algn="just"/>
            <a:r>
              <a:rPr lang="it-IT" sz="1300" dirty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IMD; 1900–Present, </a:t>
            </a:r>
            <a:r>
              <a:rPr lang="en-IN" sz="1300" dirty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0.25°x0.25</a:t>
            </a:r>
            <a:r>
              <a:rPr lang="en-IN" sz="1300" dirty="0" smtClean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°</a:t>
            </a:r>
            <a:endParaRPr lang="it-IT" sz="1300" dirty="0" smtClean="0">
              <a:solidFill>
                <a:srgbClr val="0909FD"/>
              </a:solidFill>
              <a:latin typeface="Arial" charset="0"/>
              <a:cs typeface="Times New Roman" pitchFamily="18" charset="0"/>
            </a:endParaRPr>
          </a:p>
          <a:p>
            <a:pPr marL="285750" indent="-285750" algn="just"/>
            <a:r>
              <a:rPr lang="it-IT" sz="1300" dirty="0" smtClean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it-IT" sz="1300" dirty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Pai et al., 2014</a:t>
            </a:r>
            <a:r>
              <a:rPr lang="it-IT" sz="1300" dirty="0" smtClean="0">
                <a:solidFill>
                  <a:srgbClr val="0909FD"/>
                </a:solidFill>
                <a:latin typeface="Arial" charset="0"/>
                <a:cs typeface="Times New Roman" pitchFamily="18" charset="0"/>
              </a:rPr>
              <a:t>)</a:t>
            </a:r>
            <a:endParaRPr lang="en-US" sz="1300" dirty="0">
              <a:solidFill>
                <a:srgbClr val="0909FD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172" name="Content Placeholder 4"/>
          <p:cNvSpPr txBox="1">
            <a:spLocks/>
          </p:cNvSpPr>
          <p:nvPr/>
        </p:nvSpPr>
        <p:spPr bwMode="auto">
          <a:xfrm>
            <a:off x="112714" y="2599071"/>
            <a:ext cx="3678236" cy="45412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493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493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493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493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493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1300" b="1" dirty="0">
                <a:solidFill>
                  <a:srgbClr val="C4172F"/>
                </a:solidFill>
                <a:latin typeface="Arial" charset="0"/>
              </a:rPr>
              <a:t>Techniques: </a:t>
            </a:r>
            <a:r>
              <a:rPr lang="en-US" sz="1300" dirty="0">
                <a:solidFill>
                  <a:srgbClr val="0909FD"/>
                </a:solidFill>
                <a:latin typeface="Arial" charset="0"/>
              </a:rPr>
              <a:t>Spectrum, wavelet analysis, </a:t>
            </a:r>
            <a:r>
              <a:rPr lang="en-US" sz="1300" dirty="0">
                <a:solidFill>
                  <a:srgbClr val="FF0000"/>
                </a:solidFill>
                <a:latin typeface="Arial" charset="0"/>
              </a:rPr>
              <a:t>Band pass </a:t>
            </a:r>
            <a:r>
              <a:rPr lang="en-US" sz="1300" dirty="0" smtClean="0">
                <a:solidFill>
                  <a:srgbClr val="FF0000"/>
                </a:solidFill>
                <a:latin typeface="Arial" charset="0"/>
              </a:rPr>
              <a:t>filter, Correlation </a:t>
            </a:r>
            <a:r>
              <a:rPr lang="en-US" sz="1300" dirty="0">
                <a:solidFill>
                  <a:srgbClr val="FF0000"/>
                </a:solidFill>
                <a:latin typeface="Arial" charset="0"/>
              </a:rPr>
              <a:t>and </a:t>
            </a:r>
            <a:r>
              <a:rPr lang="en-US" sz="1300" dirty="0" smtClean="0">
                <a:solidFill>
                  <a:srgbClr val="FF0000"/>
                </a:solidFill>
                <a:latin typeface="Arial" charset="0"/>
              </a:rPr>
              <a:t>composite </a:t>
            </a:r>
            <a:r>
              <a:rPr lang="en-US" sz="1300" dirty="0">
                <a:solidFill>
                  <a:srgbClr val="FF0000"/>
                </a:solidFill>
                <a:latin typeface="Arial" charset="0"/>
              </a:rPr>
              <a:t>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" y="3100339"/>
            <a:ext cx="5075342" cy="281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psl.noaa.gov/data/timeseries/IPOTPI/img/maptpiip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98" y="2745510"/>
            <a:ext cx="3354779" cy="1615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4" y="977719"/>
            <a:ext cx="3844664" cy="102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65765" y="2018806"/>
            <a:ext cx="3787733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Aft>
                <a:spcPts val="600"/>
              </a:spcAft>
              <a:defRPr sz="1100" b="1">
                <a:effectLst/>
                <a:latin typeface="Times New Roman"/>
                <a:ea typeface="Times New Roman"/>
              </a:defRPr>
            </a:lvl1pPr>
          </a:lstStyle>
          <a:p>
            <a:r>
              <a:rPr lang="en-IN" b="0" dirty="0" smtClean="0"/>
              <a:t>31 </a:t>
            </a:r>
            <a:r>
              <a:rPr lang="en-IN" b="0" dirty="0"/>
              <a:t>years running correlation of </a:t>
            </a:r>
            <a:r>
              <a:rPr lang="en-IN" b="0" dirty="0" smtClean="0"/>
              <a:t>filtered MCZI </a:t>
            </a:r>
            <a:r>
              <a:rPr lang="en-IN" b="0" dirty="0"/>
              <a:t>with different filtered SST </a:t>
            </a:r>
            <a:r>
              <a:rPr lang="en-IN" b="0" dirty="0" smtClean="0"/>
              <a:t>indices. Magenta </a:t>
            </a:r>
            <a:r>
              <a:rPr lang="en-IN" b="0" dirty="0"/>
              <a:t>line represents the 90% confidence level for </a:t>
            </a:r>
            <a:r>
              <a:rPr lang="en-IN" b="0" dirty="0" smtClean="0"/>
              <a:t>correlation</a:t>
            </a:r>
            <a:r>
              <a:rPr lang="en-IN" b="0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9225" y="4474788"/>
            <a:ext cx="3298496" cy="2634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Aft>
                <a:spcPts val="600"/>
              </a:spcAft>
              <a:defRPr sz="1100" b="1">
                <a:effectLst/>
                <a:latin typeface="Times New Roman"/>
                <a:ea typeface="Times New Roman"/>
              </a:defRPr>
            </a:lvl1pPr>
          </a:lstStyle>
          <a:p>
            <a:r>
              <a:rPr lang="en-IN" dirty="0" smtClean="0"/>
              <a:t>Correlation of TPI (IPO) index and filtered SSTA .  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7540652" y="4317891"/>
            <a:ext cx="1282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Henley et al., 2015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2016" y="4809507"/>
            <a:ext cx="382113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1400" b="1" dirty="0">
                <a:solidFill>
                  <a:srgbClr val="10A02B"/>
                </a:solidFill>
                <a:latin typeface="Times New Roman" pitchFamily="18" charset="0"/>
                <a:cs typeface="Times New Roman" pitchFamily="18" charset="0"/>
              </a:rPr>
              <a:t>Decadal variability in rainfall over the MCZ displays time varying relationship (correlation) with the dominant SST modes.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b="1" dirty="0">
                <a:solidFill>
                  <a:srgbClr val="BE02B5"/>
                </a:solidFill>
                <a:latin typeface="Times New Roman" pitchFamily="18" charset="0"/>
                <a:cs typeface="Times New Roman" pitchFamily="18" charset="0"/>
              </a:rPr>
              <a:t>Dynamical and </a:t>
            </a:r>
            <a:r>
              <a:rPr lang="en-US" sz="1400" b="1" dirty="0" err="1">
                <a:solidFill>
                  <a:srgbClr val="BE02B5"/>
                </a:solidFill>
                <a:latin typeface="Times New Roman" pitchFamily="18" charset="0"/>
                <a:cs typeface="Times New Roman" pitchFamily="18" charset="0"/>
              </a:rPr>
              <a:t>thermodynamical</a:t>
            </a:r>
            <a:r>
              <a:rPr lang="en-US" sz="1400" b="1" dirty="0">
                <a:solidFill>
                  <a:srgbClr val="BE02B5"/>
                </a:solidFill>
                <a:latin typeface="Times New Roman" pitchFamily="18" charset="0"/>
                <a:cs typeface="Times New Roman" pitchFamily="18" charset="0"/>
              </a:rPr>
              <a:t> processes to be studied </a:t>
            </a:r>
            <a:r>
              <a:rPr lang="en-US" sz="1400" b="1" dirty="0" smtClean="0">
                <a:solidFill>
                  <a:srgbClr val="BE02B5"/>
                </a:solidFill>
                <a:latin typeface="Times New Roman" pitchFamily="18" charset="0"/>
                <a:cs typeface="Times New Roman" pitchFamily="18" charset="0"/>
              </a:rPr>
              <a:t>thoroughly for establishing the mechanism of MCZ </a:t>
            </a:r>
            <a:r>
              <a:rPr lang="en-US" sz="1400" b="1" dirty="0">
                <a:solidFill>
                  <a:srgbClr val="BE02B5"/>
                </a:solidFill>
                <a:latin typeface="Times New Roman" pitchFamily="18" charset="0"/>
                <a:cs typeface="Times New Roman" pitchFamily="18" charset="0"/>
              </a:rPr>
              <a:t>rainfall decadal variability. </a:t>
            </a:r>
            <a:endParaRPr lang="en-IN" sz="1400" b="1" dirty="0">
              <a:solidFill>
                <a:srgbClr val="BE02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99" y="5969173"/>
            <a:ext cx="5227519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Composite of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summer mean SSTA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(°C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) from ERSSTv5 for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excess,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deficit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rainfall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years and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diference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) for period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d, e and f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for period 2, and 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, h and </a:t>
            </a:r>
            <a:r>
              <a:rPr lang="en-US" sz="11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Contours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showing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correlation of filtered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MCZI with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filtered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SST at 90%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confidence</a:t>
            </a:r>
            <a:endParaRPr lang="en-IN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799" b="2934"/>
          <a:stretch>
            <a:fillRect/>
          </a:stretch>
        </p:blipFill>
        <p:spPr bwMode="auto">
          <a:xfrm>
            <a:off x="3420094" y="1002147"/>
            <a:ext cx="1603169" cy="137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TR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ITR_template_sudiproy.pptx" id="{E7BE3218-A97E-4E6F-BE9F-92D6192B2CD5}" vid="{3EDE8FBA-E8F1-4B0B-AEA8-7DC234A91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1535</TotalTime>
  <Words>317</Words>
  <Application>Microsoft Office PowerPoint</Application>
  <PresentationFormat>On-screen Show (4:3)</PresentationFormat>
  <Paragraphs>28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IITR_PPT_Template</vt:lpstr>
      <vt:lpstr>Decadal variability of Monsoon Core Zone rainfall, abstract ID 19</vt:lpstr>
      <vt:lpstr>Data, Methodology, Results &amp; Summary  </vt:lpstr>
    </vt:vector>
  </TitlesOfParts>
  <Manager>Dr. Sudip Roy</Manager>
  <Company>IIT Roorkee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IITR PPT Template</dc:subject>
  <dc:creator>Dr. Sudip Roy</dc:creator>
  <cp:lastModifiedBy>15CL05006</cp:lastModifiedBy>
  <cp:revision>221</cp:revision>
  <dcterms:created xsi:type="dcterms:W3CDTF">2015-07-18T13:17:54Z</dcterms:created>
  <dcterms:modified xsi:type="dcterms:W3CDTF">2022-03-24T06:16:12Z</dcterms:modified>
  <cp:version>v1</cp:version>
</cp:coreProperties>
</file>